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2" r:id="rId1"/>
    <p:sldMasterId id="2147483680" r:id="rId2"/>
  </p:sldMasterIdLst>
  <p:notesMasterIdLst>
    <p:notesMasterId r:id="rId52"/>
  </p:notesMasterIdLst>
  <p:handoutMasterIdLst>
    <p:handoutMasterId r:id="rId53"/>
  </p:handoutMasterIdLst>
  <p:sldIdLst>
    <p:sldId id="367" r:id="rId3"/>
    <p:sldId id="402" r:id="rId4"/>
    <p:sldId id="411" r:id="rId5"/>
    <p:sldId id="368" r:id="rId6"/>
    <p:sldId id="369" r:id="rId7"/>
    <p:sldId id="370" r:id="rId8"/>
    <p:sldId id="419" r:id="rId9"/>
    <p:sldId id="417" r:id="rId10"/>
    <p:sldId id="418" r:id="rId11"/>
    <p:sldId id="404" r:id="rId12"/>
    <p:sldId id="371" r:id="rId13"/>
    <p:sldId id="405" r:id="rId14"/>
    <p:sldId id="372" r:id="rId15"/>
    <p:sldId id="373" r:id="rId16"/>
    <p:sldId id="416" r:id="rId17"/>
    <p:sldId id="406" r:id="rId18"/>
    <p:sldId id="374" r:id="rId19"/>
    <p:sldId id="407" r:id="rId20"/>
    <p:sldId id="375" r:id="rId21"/>
    <p:sldId id="414" r:id="rId22"/>
    <p:sldId id="376" r:id="rId23"/>
    <p:sldId id="410" r:id="rId24"/>
    <p:sldId id="377" r:id="rId25"/>
    <p:sldId id="378" r:id="rId26"/>
    <p:sldId id="408" r:id="rId27"/>
    <p:sldId id="409" r:id="rId28"/>
    <p:sldId id="379" r:id="rId29"/>
    <p:sldId id="380" r:id="rId30"/>
    <p:sldId id="381" r:id="rId31"/>
    <p:sldId id="382" r:id="rId32"/>
    <p:sldId id="383" r:id="rId33"/>
    <p:sldId id="420" r:id="rId34"/>
    <p:sldId id="384" r:id="rId35"/>
    <p:sldId id="385" r:id="rId36"/>
    <p:sldId id="386" r:id="rId37"/>
    <p:sldId id="387" r:id="rId38"/>
    <p:sldId id="388" r:id="rId39"/>
    <p:sldId id="389" r:id="rId40"/>
    <p:sldId id="415" r:id="rId41"/>
    <p:sldId id="390" r:id="rId42"/>
    <p:sldId id="42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3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17" autoAdjust="0"/>
  </p:normalViewPr>
  <p:slideViewPr>
    <p:cSldViewPr snapToGrid="0" snapToObjects="1" showGuides="1">
      <p:cViewPr>
        <p:scale>
          <a:sx n="69" d="100"/>
          <a:sy n="69" d="100"/>
        </p:scale>
        <p:origin x="-2004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5A33F-9742-854C-A0DB-BB97CBEA75B8}" type="datetimeFigureOut">
              <a:rPr lang="en-US" smtClean="0"/>
              <a:pPr/>
              <a:t>3/26/2013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1BD82-F5B8-8047-BB46-C5AC0D479A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87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E5D1B-22B4-7B44-B097-3C632193DD80}" type="datetimeFigureOut">
              <a:rPr lang="en-US" smtClean="0"/>
              <a:pPr/>
              <a:t>3/26/2013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26265-26CA-6644-8900-AABEFD96E5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jc.com/business/coca-cola-spent-more-856183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What is the most recognized logo in the world?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Coca-Cola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Coca-Cola spends more money on advertising than Microsoft and Apple combined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Coca-Cola advertising budget (2010): 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$2.9 billion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color was Coca-Cola’s brand originally?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percent of Americans ate McDonalds each day?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7%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possible drink combinations are offered at Starbucks?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87,000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26265-26CA-6644-8900-AABEFD96E51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9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advert by Mercedes about the accident on Chapman’s Peak in South Africa and how the driver survived as he was driving a Mercedes.</a:t>
            </a:r>
            <a:r>
              <a:rPr lang="en-US" baseline="0" dirty="0" smtClean="0"/>
              <a:t> </a:t>
            </a:r>
            <a:r>
              <a:rPr lang="en-US" dirty="0" smtClean="0"/>
              <a:t>Then BMW’s counter competitive advertising campaign was about how if you were driving a BMW it would not have happened to start off with.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26265-26CA-6644-8900-AABEFD96E51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2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52FD607A-75B9-455B-8B86-CEC470EDBD04}" type="slidenum">
              <a:rPr lang="en-US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At target we splurge and save – trade up for hand soap but trade down with the product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F33ED846-ECC5-46DD-A768-F7A82EED1782}" type="slidenum">
              <a:rPr lang="en-US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What are the “human words” that come to mind when you think about these brands?</a:t>
            </a:r>
          </a:p>
          <a:p>
            <a:pPr eaLnBrk="1" hangingPunct="1"/>
            <a:r>
              <a:rPr lang="en-US" smtClean="0"/>
              <a:t>Fun, honest, irreverant</a:t>
            </a:r>
          </a:p>
          <a:p>
            <a:pPr eaLnBrk="1" hangingPunct="1"/>
            <a:r>
              <a:rPr lang="en-US" smtClean="0"/>
              <a:t>Stuffy, snooty, elite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F6F0B840-E832-4DF9-9F68-B47DE6B2A3F2}" type="slidenum">
              <a:rPr lang="en-US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Stouffer’s is a name brand with brand equity while Banquet is an HEB private label – which would you pay more for (without even trying the products)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B3154AC8-E443-46B4-A90A-C0FDF797910D}" type="slidenum">
              <a:rPr lang="en-US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9FF02000-2A0E-4345-8252-C65DD5F94BC1}" type="slidenum">
              <a:rPr lang="en-US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What happens when you have a 24 hour trial? Who has ever gotten a free-trial and then can’t give up the product?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A9CE24E9-11F7-4665-A91F-95917312699B}" type="slidenum">
              <a:rPr lang="en-US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FB7FE797-DADE-44DB-9378-2B1F6749CE7A}" type="slidenum">
              <a:rPr lang="en-US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685FB8D2-0E84-4D55-910E-CD917C32B670}" type="slidenum">
              <a:rPr lang="en-US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AF859093-1D3A-4578-8903-468B5BB22AD2}" type="slidenum">
              <a:rPr lang="en-US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F2EEF417-1358-4ABD-842E-02971A5A2BBF}" type="slidenum">
              <a:rPr lang="en-US">
                <a:latin typeface="Times New Roman" charset="0"/>
                <a:cs typeface="Arial" charset="0"/>
              </a:rPr>
              <a:pPr/>
              <a:t>24</a:t>
            </a:fld>
            <a:endParaRPr lang="en-US">
              <a:latin typeface="Times New Roman" charset="0"/>
              <a:cs typeface="Arial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54711D0B-0147-45B9-B0C9-B0BA3D64EFD4}" type="slidenum">
              <a:rPr lang="en-US">
                <a:latin typeface="Arial" charset="0"/>
              </a:rPr>
              <a:pPr/>
              <a:t>31</a:t>
            </a:fld>
            <a:endParaRPr lang="en-US">
              <a:latin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How many students have tried this new product? Why not – b/c we don’t have the issues that the product caters too – </a:t>
            </a:r>
          </a:p>
          <a:p>
            <a:pPr eaLnBrk="1" hangingPunct="1"/>
            <a:r>
              <a:rPr lang="en-US" smtClean="0"/>
              <a:t>Also (even if we have the symptoms), we have image barriers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0" y="274638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sp>
        <p:nvSpPr>
          <p:cNvPr id="14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7FE4486-6110-984C-846B-F25EA8AF3D9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j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rj9PW2Rqi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npr.org/player/v2/mediaPlayer.html?action=1&amp;t=1&amp;islist=false&amp;id=173203739&amp;m=173217284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feature=player_embedded&amp;v=CZQRer53iUs" TargetMode="External"/><Relationship Id="rId5" Type="http://schemas.openxmlformats.org/officeDocument/2006/relationships/hyperlink" Target="http://www.youtube.com/watch?v=MM8s1ilxab8" TargetMode="External"/><Relationship Id="rId4" Type="http://schemas.openxmlformats.org/officeDocument/2006/relationships/hyperlink" Target="http://www.youtube.com/watch?feature=player_embedded&amp;v=D-BCWxCBMg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pOvzGiheOM" TargetMode="External"/><Relationship Id="rId2" Type="http://schemas.openxmlformats.org/officeDocument/2006/relationships/hyperlink" Target="http://www.youtube.com/watch?feature=player_embedded&amp;v=tb21PYKUSEk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news.cnet.com/8301-17852_3-57507826-71/amazons-new-kindle-fire-ad-beautifully-dull/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11: Managing Products and Brands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707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Life Cycle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25234" y="1548243"/>
            <a:ext cx="7772400" cy="45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1463" r="3501" b="3314"/>
          <a:stretch/>
        </p:blipFill>
        <p:spPr bwMode="auto">
          <a:xfrm>
            <a:off x="1226126" y="1548243"/>
            <a:ext cx="6691748" cy="537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1742741" y="1402278"/>
            <a:ext cx="1921668" cy="4762500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Overnight Test Drive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hlinkClick r:id="rId3"/>
              </a:rPr>
              <a:t>House Hunt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717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7" y="2091533"/>
            <a:ext cx="38100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pic>
        <p:nvPicPr>
          <p:cNvPr id="8194" name="Picture 2" descr="http://www.bmwblog.com/wp-content/uploads/23811447232700-181132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0"/>
          <a:stretch/>
        </p:blipFill>
        <p:spPr bwMode="auto">
          <a:xfrm>
            <a:off x="3865417" y="3882736"/>
            <a:ext cx="4963391" cy="27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Arrow Callout 1"/>
          <p:cNvSpPr/>
          <p:nvPr/>
        </p:nvSpPr>
        <p:spPr>
          <a:xfrm rot="21218973">
            <a:off x="4142785" y="1466000"/>
            <a:ext cx="3318326" cy="1953204"/>
          </a:xfrm>
          <a:prstGeom prst="lef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Arial" pitchFamily="34" charset="0"/>
                <a:cs typeface="Arial" pitchFamily="34" charset="0"/>
              </a:rPr>
              <a:t>consideration of GM products is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50% higher 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once a customer takes home a vehicle for a test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drive</a:t>
            </a:r>
            <a:endParaRPr lang="en-US" sz="15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1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Life Cycle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25234" y="1548243"/>
            <a:ext cx="7772400" cy="45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1463" r="3501" b="3314"/>
          <a:stretch/>
        </p:blipFill>
        <p:spPr bwMode="auto">
          <a:xfrm>
            <a:off x="1025234" y="1534389"/>
            <a:ext cx="6332938" cy="508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2521520" y="1269605"/>
            <a:ext cx="1818399" cy="4762500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Growth Stage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827213"/>
            <a:ext cx="7313613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Rapid increases in sales</a:t>
            </a:r>
          </a:p>
          <a:p>
            <a:pPr eaLnBrk="1" hangingPunct="1"/>
            <a:r>
              <a:rPr lang="en-US" dirty="0" smtClean="0"/>
              <a:t>Competitors appear </a:t>
            </a:r>
          </a:p>
          <a:p>
            <a:pPr lvl="1" eaLnBrk="1" hangingPunct="1"/>
            <a:r>
              <a:rPr lang="en-US" dirty="0" smtClean="0"/>
              <a:t>More aggressive pricing </a:t>
            </a:r>
            <a:r>
              <a:rPr lang="en-US" dirty="0" smtClean="0">
                <a:sym typeface="Wingdings" charset="2"/>
              </a:rPr>
              <a:t> profit usually peaks</a:t>
            </a:r>
          </a:p>
          <a:p>
            <a:pPr lvl="1" eaLnBrk="1" hangingPunct="1"/>
            <a:r>
              <a:rPr lang="en-US" dirty="0" smtClean="0">
                <a:sym typeface="Wingdings" charset="2"/>
              </a:rPr>
              <a:t>Product sales grow as a result of people using the product and repeat users</a:t>
            </a:r>
          </a:p>
          <a:p>
            <a:pPr lvl="1" eaLnBrk="1" hangingPunct="1"/>
            <a:r>
              <a:rPr lang="en-US" dirty="0" smtClean="0">
                <a:sym typeface="Wingdings" charset="2"/>
              </a:rPr>
              <a:t>Increase distribution</a:t>
            </a: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381000" y="4567959"/>
            <a:ext cx="8229600" cy="946150"/>
          </a:xfrm>
          <a:prstGeom prst="rect">
            <a:avLst/>
          </a:prstGeom>
          <a:solidFill>
            <a:schemeClr val="accent2">
              <a:alpha val="2705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If the brand can’t generate repeat purchase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sym typeface="Wingdings" charset="2"/>
              </a:rPr>
              <a:t> brand death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1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During the Growth Stage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Oftentimes brands differentiate their brands during this time in order to separate from competition</a:t>
            </a:r>
          </a:p>
        </p:txBody>
      </p:sp>
      <p:pic>
        <p:nvPicPr>
          <p:cNvPr id="92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4" y="2523706"/>
            <a:ext cx="3618679" cy="267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1" name="AutoShape 6"/>
          <p:cNvSpPr>
            <a:spLocks noChangeArrowheads="1"/>
          </p:cNvSpPr>
          <p:nvPr/>
        </p:nvSpPr>
        <p:spPr bwMode="auto">
          <a:xfrm>
            <a:off x="3539337" y="3352800"/>
            <a:ext cx="990600" cy="685800"/>
          </a:xfrm>
          <a:prstGeom prst="rightArrow">
            <a:avLst>
              <a:gd name="adj1" fmla="val 50000"/>
              <a:gd name="adj2" fmla="val 3611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2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9" b="31429"/>
          <a:stretch>
            <a:fillRect/>
          </a:stretch>
        </p:blipFill>
        <p:spPr bwMode="auto">
          <a:xfrm>
            <a:off x="4625187" y="4204001"/>
            <a:ext cx="2667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0"/>
          <a:stretch>
            <a:fillRect/>
          </a:stretch>
        </p:blipFill>
        <p:spPr bwMode="auto">
          <a:xfrm>
            <a:off x="4529937" y="2855913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4" b="25714"/>
          <a:stretch>
            <a:fillRect/>
          </a:stretch>
        </p:blipFill>
        <p:spPr bwMode="auto">
          <a:xfrm rot="386324">
            <a:off x="4737757" y="2057400"/>
            <a:ext cx="2667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5" name="AutoShape 10"/>
          <p:cNvSpPr>
            <a:spLocks/>
          </p:cNvSpPr>
          <p:nvPr/>
        </p:nvSpPr>
        <p:spPr bwMode="auto">
          <a:xfrm>
            <a:off x="7577937" y="3048000"/>
            <a:ext cx="228600" cy="2209800"/>
          </a:xfrm>
          <a:prstGeom prst="rightBrace">
            <a:avLst>
              <a:gd name="adj1" fmla="val 80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" name="Text Box 11"/>
          <p:cNvSpPr txBox="1">
            <a:spLocks noChangeArrowheads="1"/>
          </p:cNvSpPr>
          <p:nvPr/>
        </p:nvSpPr>
        <p:spPr bwMode="auto">
          <a:xfrm>
            <a:off x="7806537" y="3656013"/>
            <a:ext cx="13716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Offer different benefits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Toothpaste – 2012 (Luxury)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6" name="Picture 2" descr="gold teeth with toothpas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4" y="1914896"/>
            <a:ext cx="3731737" cy="249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Arrow Callout 6"/>
          <p:cNvSpPr/>
          <p:nvPr/>
        </p:nvSpPr>
        <p:spPr>
          <a:xfrm>
            <a:off x="3890696" y="1625187"/>
            <a:ext cx="2560127" cy="2119746"/>
          </a:xfrm>
          <a:prstGeom prst="leftArrow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Theodent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regrows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 tooth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enamel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$9.99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GO SMiLE Luxury Toothpaste Du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87" y="3906980"/>
            <a:ext cx="2951018" cy="295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Arrow Callout 8"/>
          <p:cNvSpPr/>
          <p:nvPr/>
        </p:nvSpPr>
        <p:spPr>
          <a:xfrm>
            <a:off x="4627418" y="4322616"/>
            <a:ext cx="4059381" cy="2306783"/>
          </a:xfrm>
          <a:prstGeom prst="leftArrow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Contain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hydrated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silica to polish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away surface stains and fluoride to fight cavities and strengthen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enamel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$39.00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1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Life Cycle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25234" y="1548243"/>
            <a:ext cx="7772400" cy="45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1463" r="3501" b="3314"/>
          <a:stretch/>
        </p:blipFill>
        <p:spPr bwMode="auto">
          <a:xfrm>
            <a:off x="1025234" y="1534389"/>
            <a:ext cx="6332938" cy="508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3796142" y="1297317"/>
            <a:ext cx="1801093" cy="4762500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Maturity Stage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313613" cy="4114800"/>
          </a:xfrm>
        </p:spPr>
        <p:txBody>
          <a:bodyPr/>
          <a:lstStyle/>
          <a:p>
            <a:pPr eaLnBrk="1" hangingPunct="1"/>
            <a:r>
              <a:rPr lang="en-US" smtClean="0"/>
              <a:t>Slowing of total industry sales </a:t>
            </a:r>
          </a:p>
          <a:p>
            <a:pPr eaLnBrk="1" hangingPunct="1"/>
            <a:r>
              <a:rPr lang="en-US" smtClean="0"/>
              <a:t>Marginal competitors exit the market </a:t>
            </a:r>
          </a:p>
          <a:p>
            <a:pPr lvl="1" eaLnBrk="1" hangingPunct="1"/>
            <a:r>
              <a:rPr lang="en-US" smtClean="0"/>
              <a:t>Most consumers have tried (and abandoned the product)</a:t>
            </a:r>
          </a:p>
          <a:p>
            <a:pPr lvl="1" eaLnBrk="1" hangingPunct="1"/>
            <a:r>
              <a:rPr lang="en-US" smtClean="0"/>
              <a:t>Profit declines</a:t>
            </a:r>
          </a:p>
          <a:p>
            <a:pPr lvl="1" eaLnBrk="1" hangingPunct="1"/>
            <a:endParaRPr lang="en-US" smtClean="0"/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203" y="3275733"/>
            <a:ext cx="2905125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928" y="4317133"/>
            <a:ext cx="19050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0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Life Cycle Curve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25234" y="1548243"/>
            <a:ext cx="7772400" cy="45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1463" r="3501" b="3314"/>
          <a:stretch/>
        </p:blipFill>
        <p:spPr bwMode="auto">
          <a:xfrm>
            <a:off x="1025234" y="1534389"/>
            <a:ext cx="6332938" cy="508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070753" y="1534388"/>
            <a:ext cx="1625847" cy="4504272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Decline Stage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924800" cy="4114800"/>
          </a:xfrm>
        </p:spPr>
        <p:txBody>
          <a:bodyPr/>
          <a:lstStyle/>
          <a:p>
            <a:pPr eaLnBrk="1" hangingPunct="1"/>
            <a:r>
              <a:rPr lang="en-US" smtClean="0"/>
              <a:t>Sales and profits decline</a:t>
            </a:r>
          </a:p>
          <a:p>
            <a:pPr lvl="1" eaLnBrk="1" hangingPunct="1"/>
            <a:r>
              <a:rPr lang="en-US" smtClean="0"/>
              <a:t>Often occurs due to environmental factors</a:t>
            </a:r>
          </a:p>
          <a:p>
            <a:pPr lvl="1" eaLnBrk="1" hangingPunct="1"/>
            <a:endParaRPr lang="en-US" smtClean="0"/>
          </a:p>
        </p:txBody>
      </p:sp>
      <p:pic>
        <p:nvPicPr>
          <p:cNvPr id="1126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7"/>
          <a:stretch>
            <a:fillRect/>
          </a:stretch>
        </p:blipFill>
        <p:spPr bwMode="auto">
          <a:xfrm>
            <a:off x="3263705" y="2973463"/>
            <a:ext cx="3007781" cy="3751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95" y="2814782"/>
            <a:ext cx="370205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8" y="292258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2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Marketing Strategy Overview</a:t>
            </a:r>
            <a:br>
              <a:rPr lang="en-US" dirty="0" smtClean="0"/>
            </a:br>
            <a:r>
              <a:rPr lang="en-US" dirty="0" smtClean="0"/>
              <a:t>– Basic Structure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grpSp>
        <p:nvGrpSpPr>
          <p:cNvPr id="4" name="Group 33"/>
          <p:cNvGrpSpPr/>
          <p:nvPr/>
        </p:nvGrpSpPr>
        <p:grpSpPr>
          <a:xfrm>
            <a:off x="1033800" y="1410844"/>
            <a:ext cx="7086600" cy="4801903"/>
            <a:chOff x="1371600" y="1524000"/>
            <a:chExt cx="7239000" cy="4905170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1371600" y="1524000"/>
              <a:ext cx="7239000" cy="2971800"/>
              <a:chOff x="768" y="864"/>
              <a:chExt cx="4560" cy="1872"/>
            </a:xfrm>
          </p:grpSpPr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768" y="864"/>
                <a:ext cx="4560" cy="187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2075" tIns="46038" rIns="92075" bIns="46038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+mj-lt"/>
                </a:endParaRP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864" y="912"/>
                <a:ext cx="4368" cy="2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>
                    <a:latin typeface="+mj-lt"/>
                  </a:rPr>
                  <a:t>Analyze the environment and set the strategy</a:t>
                </a:r>
              </a:p>
            </p:txBody>
          </p:sp>
        </p:grp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371600" y="5526035"/>
              <a:ext cx="7239000" cy="37793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92075" tIns="46038" rIns="92075" bIns="46038" anchor="ctr">
              <a:prstTxWarp prst="textNoShape">
                <a:avLst/>
              </a:prstTxWarp>
              <a:spAutoFit/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47800" y="2286000"/>
              <a:ext cx="1752600" cy="912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+mj-lt"/>
                </a:rPr>
                <a:t>Company</a:t>
              </a:r>
            </a:p>
            <a:p>
              <a:r>
                <a:rPr lang="en-US" sz="1600">
                  <a:latin typeface="+mj-lt"/>
                </a:rPr>
                <a:t>(strengths &amp; weaknesses)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600200" y="3886200"/>
              <a:ext cx="1752600" cy="409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+mj-lt"/>
                </a:rPr>
                <a:t>Competition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4953000" y="2286000"/>
              <a:ext cx="1752600" cy="409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+mj-lt"/>
                </a:rPr>
                <a:t>Customers</a:t>
              </a: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4953000" y="3124200"/>
              <a:ext cx="3570288" cy="1216025"/>
              <a:chOff x="3024" y="1872"/>
              <a:chExt cx="2249" cy="766"/>
            </a:xfrm>
          </p:grpSpPr>
          <p:sp>
            <p:nvSpPr>
              <p:cNvPr id="14" name="AutoShape 13"/>
              <p:cNvSpPr>
                <a:spLocks noChangeArrowheads="1"/>
              </p:cNvSpPr>
              <p:nvPr/>
            </p:nvSpPr>
            <p:spPr bwMode="auto">
              <a:xfrm>
                <a:off x="3024" y="1876"/>
                <a:ext cx="432" cy="473"/>
              </a:xfrm>
              <a:custGeom>
                <a:avLst/>
                <a:gdLst>
                  <a:gd name="T0" fmla="*/ 324 w 21600"/>
                  <a:gd name="T1" fmla="*/ 0 h 21600"/>
                  <a:gd name="T2" fmla="*/ 0 w 21600"/>
                  <a:gd name="T3" fmla="*/ 192 h 21600"/>
                  <a:gd name="T4" fmla="*/ 324 w 21600"/>
                  <a:gd name="T5" fmla="*/ 384 h 21600"/>
                  <a:gd name="T6" fmla="*/ 432 w 21600"/>
                  <a:gd name="T7" fmla="*/ 192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552" y="1872"/>
                <a:ext cx="1721" cy="76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u="sng">
                    <a:latin typeface="+mj-lt"/>
                  </a:rPr>
                  <a:t>S</a:t>
                </a:r>
                <a:r>
                  <a:rPr lang="en-US" sz="2000">
                    <a:latin typeface="+mj-lt"/>
                  </a:rPr>
                  <a:t>egment the market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u="sng">
                    <a:latin typeface="+mj-lt"/>
                  </a:rPr>
                  <a:t>T</a:t>
                </a:r>
                <a:r>
                  <a:rPr lang="en-US" sz="2000">
                    <a:latin typeface="+mj-lt"/>
                  </a:rPr>
                  <a:t>arget your customers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u="sng">
                    <a:latin typeface="+mj-lt"/>
                  </a:rPr>
                  <a:t>P</a:t>
                </a:r>
                <a:r>
                  <a:rPr lang="en-US" sz="2000">
                    <a:latin typeface="+mj-lt"/>
                  </a:rPr>
                  <a:t>osition your product</a:t>
                </a:r>
              </a:p>
            </p:txBody>
          </p:sp>
        </p:grp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524000" y="6019800"/>
              <a:ext cx="6934200" cy="409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+mj-lt"/>
                </a:rPr>
                <a:t>Leveraging real tools to implement strategic objectives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828800" y="5334000"/>
              <a:ext cx="11430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2075" tIns="137160" rIns="92075" bIns="137160" anchor="ctr" anchorCtr="1">
              <a:prstTxWarp prst="textNoShape">
                <a:avLst/>
              </a:prstTxWarp>
            </a:bodyPr>
            <a:lstStyle/>
            <a:p>
              <a:r>
                <a:rPr lang="en-US" sz="2000">
                  <a:latin typeface="+mj-lt"/>
                </a:rPr>
                <a:t>Product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11430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2075" tIns="137160" rIns="92075" bIns="137160" anchor="ctr" anchorCtr="1">
              <a:prstTxWarp prst="textNoShape">
                <a:avLst/>
              </a:prstTxWarp>
            </a:bodyPr>
            <a:lstStyle/>
            <a:p>
              <a:r>
                <a:rPr lang="en-US" sz="2000">
                  <a:latin typeface="+mj-lt"/>
                </a:rPr>
                <a:t>Price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181600" y="5334000"/>
              <a:ext cx="13716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2075" tIns="137160" rIns="92075" bIns="137160" anchor="ctr" anchorCtr="1">
              <a:prstTxWarp prst="textNoShape">
                <a:avLst/>
              </a:prstTxWarp>
            </a:bodyPr>
            <a:lstStyle/>
            <a:p>
              <a:r>
                <a:rPr lang="en-US" sz="2000">
                  <a:latin typeface="+mj-lt"/>
                </a:rPr>
                <a:t>Promotion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7086600" y="5334000"/>
              <a:ext cx="11430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2075" tIns="137160" rIns="92075" bIns="137160" anchor="ctr" anchorCtr="1">
              <a:prstTxWarp prst="textNoShape">
                <a:avLst/>
              </a:prstTxWarp>
            </a:bodyPr>
            <a:lstStyle/>
            <a:p>
              <a:r>
                <a:rPr lang="en-US" sz="2000">
                  <a:latin typeface="+mj-lt"/>
                </a:rPr>
                <a:t>Place</a:t>
              </a:r>
            </a:p>
          </p:txBody>
        </p: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2667000" y="4495800"/>
              <a:ext cx="4876800" cy="762000"/>
              <a:chOff x="1584" y="2736"/>
              <a:chExt cx="3072" cy="480"/>
            </a:xfrm>
          </p:grpSpPr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 flipH="1">
                <a:off x="1584" y="2736"/>
                <a:ext cx="120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H="1">
                <a:off x="2496" y="2736"/>
                <a:ext cx="384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>
                <a:off x="2976" y="2736"/>
                <a:ext cx="624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120" y="2736"/>
                <a:ext cx="1536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2743200" y="2516188"/>
              <a:ext cx="2209800" cy="1370013"/>
              <a:chOff x="1632" y="1489"/>
              <a:chExt cx="1392" cy="863"/>
            </a:xfrm>
          </p:grpSpPr>
          <p:sp>
            <p:nvSpPr>
              <p:cNvPr id="27" name="Oval 26"/>
              <p:cNvSpPr>
                <a:spLocks noChangeArrowheads="1"/>
              </p:cNvSpPr>
              <p:nvPr/>
            </p:nvSpPr>
            <p:spPr bwMode="auto">
              <a:xfrm>
                <a:off x="1632" y="1489"/>
                <a:ext cx="864" cy="335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1872" y="2017"/>
                <a:ext cx="864" cy="335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Oval 28"/>
              <p:cNvSpPr>
                <a:spLocks noChangeArrowheads="1"/>
              </p:cNvSpPr>
              <p:nvPr/>
            </p:nvSpPr>
            <p:spPr bwMode="auto">
              <a:xfrm>
                <a:off x="2160" y="1489"/>
                <a:ext cx="864" cy="335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grpSp>
            <p:nvGrpSpPr>
              <p:cNvPr id="30" name="Group 29"/>
              <p:cNvGrpSpPr>
                <a:grpSpLocks/>
              </p:cNvGrpSpPr>
              <p:nvPr/>
            </p:nvGrpSpPr>
            <p:grpSpPr bwMode="auto">
              <a:xfrm>
                <a:off x="1632" y="1489"/>
                <a:ext cx="1392" cy="863"/>
                <a:chOff x="1680" y="1489"/>
                <a:chExt cx="1392" cy="863"/>
              </a:xfrm>
            </p:grpSpPr>
            <p:sp>
              <p:nvSpPr>
                <p:cNvPr id="31" name="Oval 30"/>
                <p:cNvSpPr>
                  <a:spLocks noChangeArrowheads="1"/>
                </p:cNvSpPr>
                <p:nvPr/>
              </p:nvSpPr>
              <p:spPr bwMode="auto">
                <a:xfrm>
                  <a:off x="1680" y="1489"/>
                  <a:ext cx="864" cy="3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square" lIns="92075" tIns="46038" rIns="92075" bIns="46038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2" name="Oval 31"/>
                <p:cNvSpPr>
                  <a:spLocks noChangeArrowheads="1"/>
                </p:cNvSpPr>
                <p:nvPr/>
              </p:nvSpPr>
              <p:spPr bwMode="auto">
                <a:xfrm>
                  <a:off x="2208" y="1489"/>
                  <a:ext cx="864" cy="3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square" lIns="92075" tIns="46038" rIns="92075" bIns="46038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3" name="Oval 32"/>
                <p:cNvSpPr>
                  <a:spLocks noChangeArrowheads="1"/>
                </p:cNvSpPr>
                <p:nvPr/>
              </p:nvSpPr>
              <p:spPr bwMode="auto">
                <a:xfrm>
                  <a:off x="1920" y="2017"/>
                  <a:ext cx="864" cy="3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square" lIns="92075" tIns="46038" rIns="92075" bIns="46038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</p:grpSp>
      </p:grpSp>
      <p:sp>
        <p:nvSpPr>
          <p:cNvPr id="36" name="Right Arrow 35"/>
          <p:cNvSpPr/>
          <p:nvPr/>
        </p:nvSpPr>
        <p:spPr>
          <a:xfrm rot="3801517">
            <a:off x="35393" y="3924095"/>
            <a:ext cx="1996808" cy="447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1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JCPenney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did JCP do to deal with their decline?</a:t>
            </a:r>
          </a:p>
          <a:p>
            <a:pPr lvl="1"/>
            <a:r>
              <a:rPr lang="en-US" dirty="0" smtClean="0">
                <a:hlinkClick r:id="rId2"/>
              </a:rPr>
              <a:t>Changing Brand</a:t>
            </a:r>
            <a:endParaRPr lang="en-US" dirty="0" smtClean="0"/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26" name="Picture 2" descr="http://liska.com/sites/default/files/blog/jcpenney_newandol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" y="2428875"/>
            <a:ext cx="2970969" cy="254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instoretrends.com/wp-content/uploads/2012/09/JCPenney-Brand-Store-SWAS-shop-private-label-retailnetgrou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88" y="2034165"/>
            <a:ext cx="4239491" cy="226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joco913.com/media/joco913/img/articles/G8J461NB8.1-0_1.jpg.420x700_q85_upsca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02" y="4444572"/>
            <a:ext cx="3432462" cy="222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71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198" y="3636108"/>
            <a:ext cx="3854642" cy="238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Deletion and Harvest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Product Deletion</a:t>
            </a:r>
          </a:p>
          <a:p>
            <a:pPr lvl="1" eaLnBrk="1" hangingPunct="1"/>
            <a:r>
              <a:rPr lang="en-US" smtClean="0"/>
              <a:t>Drop the product from the product line</a:t>
            </a:r>
          </a:p>
          <a:p>
            <a:pPr eaLnBrk="1" hangingPunct="1"/>
            <a:r>
              <a:rPr lang="en-US" smtClean="0"/>
              <a:t>Harvesting</a:t>
            </a:r>
          </a:p>
          <a:p>
            <a:pPr lvl="1" eaLnBrk="1" hangingPunct="1"/>
            <a:r>
              <a:rPr lang="en-US" smtClean="0"/>
              <a:t>Company retains the product but reduces the costs of marketing</a:t>
            </a:r>
          </a:p>
          <a:p>
            <a:pPr lvl="2" eaLnBrk="1" hangingPunct="1"/>
            <a:r>
              <a:rPr lang="en-US" smtClean="0"/>
              <a:t>Less worthy segment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6"/>
          <a:stretch>
            <a:fillRect/>
          </a:stretch>
        </p:blipFill>
        <p:spPr bwMode="auto">
          <a:xfrm>
            <a:off x="2727449" y="4540250"/>
            <a:ext cx="2149351" cy="231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2103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t="11241" b="10291"/>
          <a:stretch>
            <a:fillRect/>
          </a:stretch>
        </p:blipFill>
        <p:spPr bwMode="auto">
          <a:xfrm rot="20823200">
            <a:off x="575236" y="4310064"/>
            <a:ext cx="2202872" cy="1728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177636" y="4827954"/>
            <a:ext cx="154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Stationary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3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Where is Starbucks in the Product Life Cycle? </a:t>
            </a:r>
          </a:p>
          <a:p>
            <a:endParaRPr lang="en-US" dirty="0" smtClean="0"/>
          </a:p>
          <a:p>
            <a:r>
              <a:rPr lang="en-US" dirty="0" smtClean="0"/>
              <a:t>How is the company dealing with the changes?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7170" name="Picture 2" descr="http://blog.nrf.com/wp-content/uploads/2012/09/Starbucks-Logo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" y="3035838"/>
            <a:ext cx="4388716" cy="36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Dimensions of Product Life Cycle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Length</a:t>
            </a:r>
          </a:p>
          <a:p>
            <a:pPr eaLnBrk="1" hangingPunct="1"/>
            <a:r>
              <a:rPr lang="en-US" smtClean="0"/>
              <a:t>Shape of sales curve</a:t>
            </a:r>
          </a:p>
          <a:p>
            <a:pPr eaLnBrk="1" hangingPunct="1"/>
            <a:r>
              <a:rPr lang="en-US" smtClean="0"/>
              <a:t>How they vary with different level of product</a:t>
            </a:r>
          </a:p>
          <a:p>
            <a:pPr eaLnBrk="1" hangingPunct="1"/>
            <a:r>
              <a:rPr lang="en-US" smtClean="0"/>
              <a:t>Rate at which consumers adopt product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457200"/>
            <a:ext cx="7793038" cy="1143000"/>
          </a:xfrm>
        </p:spPr>
        <p:txBody>
          <a:bodyPr/>
          <a:lstStyle/>
          <a:p>
            <a:pPr eaLnBrk="1" hangingPunct="1"/>
            <a:r>
              <a:rPr lang="en-US" smtClean="0"/>
              <a:t>PLC for different product types</a:t>
            </a:r>
          </a:p>
        </p:txBody>
      </p:sp>
      <p:pic>
        <p:nvPicPr>
          <p:cNvPr id="14339" name="Picture 5" descr="Fig11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0" y="1600200"/>
            <a:ext cx="6668654" cy="451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VS. Low </a:t>
            </a:r>
            <a:r>
              <a:rPr lang="en-US" dirty="0"/>
              <a:t>Learning Product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" y="1533505"/>
            <a:ext cx="3190078" cy="3569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45" y="2123208"/>
            <a:ext cx="3269673" cy="408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1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5363"/>
            <a:ext cx="7772400" cy="1143000"/>
          </a:xfrm>
        </p:spPr>
        <p:txBody>
          <a:bodyPr/>
          <a:lstStyle/>
          <a:p>
            <a:r>
              <a:rPr lang="en-US" dirty="0" smtClean="0"/>
              <a:t>Fashion Product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" y="1537855"/>
            <a:ext cx="2806846" cy="367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 rot="760206">
            <a:off x="305767" y="4338707"/>
            <a:ext cx="2799622" cy="1030676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8" t="-141" r="52223" b="141"/>
          <a:stretch/>
        </p:blipFill>
        <p:spPr bwMode="auto">
          <a:xfrm>
            <a:off x="6871853" y="1249071"/>
            <a:ext cx="202276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68" y="3857188"/>
            <a:ext cx="1647222" cy="2369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 rot="760206">
            <a:off x="2167229" y="5576357"/>
            <a:ext cx="1571842" cy="688676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17072"/>
            <a:ext cx="1532439" cy="192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24"/>
          <a:stretch/>
        </p:blipFill>
        <p:spPr bwMode="auto">
          <a:xfrm>
            <a:off x="2443118" y="1210970"/>
            <a:ext cx="1482436" cy="303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 rot="760206">
            <a:off x="2398414" y="3606851"/>
            <a:ext cx="1571842" cy="688676"/>
          </a:xfrm>
          <a:prstGeom prst="ellipse">
            <a:avLst/>
          </a:prstGeom>
          <a:noFill/>
          <a:ln w="38100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otched Right Arrow 4"/>
          <p:cNvSpPr/>
          <p:nvPr/>
        </p:nvSpPr>
        <p:spPr>
          <a:xfrm>
            <a:off x="3795460" y="3061854"/>
            <a:ext cx="3719119" cy="114700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59" y="4084149"/>
            <a:ext cx="2305320" cy="181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26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Fad vs. Trend?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Fashion product – long(er) term trend</a:t>
            </a:r>
          </a:p>
          <a:p>
            <a:pPr eaLnBrk="1" hangingPunct="1"/>
            <a:r>
              <a:rPr lang="en-US" smtClean="0"/>
              <a:t>Fad – rapid incline and subsequent decline in trend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518929" y="3655291"/>
            <a:ext cx="106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/>
              <a:t>VS.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0880" y="3020769"/>
            <a:ext cx="2804246" cy="242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484" y="2861399"/>
            <a:ext cx="40100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040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79" y="404091"/>
            <a:ext cx="2206337" cy="294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60" y="404091"/>
            <a:ext cx="1888476" cy="294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3731779" y="3299691"/>
            <a:ext cx="106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/>
              <a:t>VS.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259243" y="2432555"/>
            <a:ext cx="3491346" cy="2313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3.bp.blogspot.com/-D7MWzHk0hgE/UQt1_Ph9HBI/AAAAAAAAGy0/YVTTZUA9CRM/s1600/sfdessertday-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11" y="2706074"/>
            <a:ext cx="3522148" cy="234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98579" y="4593864"/>
            <a:ext cx="2771630" cy="1921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://mobile-cuisine.com/wp-content/uploads/2011/10/greentruc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64" y="4775121"/>
            <a:ext cx="2883766" cy="202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56525" y="2836245"/>
            <a:ext cx="2323981" cy="218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6559" y="3002774"/>
            <a:ext cx="2186260" cy="1967634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  <a:headEnd/>
            <a:tailEnd/>
          </a:ln>
        </p:spPr>
      </p:pic>
      <p:pic>
        <p:nvPicPr>
          <p:cNvPr id="2054" name="Picture 6" descr="https://encrypted-tbn3.gstatic.com/images?q=tbn:ANd9GcShO5WD_QLnvNSvp9_FKSi1WRiEQ-b_fwkpffFXh23MnNt6lRJ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60" y="5018805"/>
            <a:ext cx="2397919" cy="19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9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Diffusion of Innovation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Not all buyers purchase in the introductory stage</a:t>
            </a:r>
          </a:p>
          <a:p>
            <a:pPr lvl="1" eaLnBrk="1" hangingPunct="1"/>
            <a:r>
              <a:rPr lang="en-US" dirty="0" smtClean="0"/>
              <a:t>The product “diffuses” into the population </a:t>
            </a:r>
          </a:p>
        </p:txBody>
      </p:sp>
      <p:pic>
        <p:nvPicPr>
          <p:cNvPr id="28677" name="Picture 5" descr="Fig11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23" y="2552478"/>
            <a:ext cx="6147377" cy="428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most recognized logo in the world</a:t>
            </a:r>
            <a:r>
              <a:rPr lang="en-US" dirty="0" smtClean="0"/>
              <a:t>?</a:t>
            </a:r>
          </a:p>
          <a:p>
            <a:r>
              <a:rPr lang="en-US" dirty="0" smtClean="0"/>
              <a:t> What </a:t>
            </a:r>
            <a:r>
              <a:rPr lang="en-US" dirty="0"/>
              <a:t>color was Coca-Cola’s brand originally? </a:t>
            </a:r>
          </a:p>
          <a:p>
            <a:r>
              <a:rPr lang="en-US" dirty="0"/>
              <a:t>What percent of Americans </a:t>
            </a:r>
            <a:r>
              <a:rPr lang="en-US" dirty="0" smtClean="0"/>
              <a:t>eat </a:t>
            </a:r>
            <a:r>
              <a:rPr lang="en-US" dirty="0"/>
              <a:t>McDonalds each day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many possible drink combinations are offered at Starbucks?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Dr. Morgan K. 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Factors Affecting Adoption Rate for Innovations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6558" y="1598613"/>
            <a:ext cx="7316787" cy="50307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500" dirty="0" smtClean="0"/>
              <a:t>Relative advantage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/>
              <a:t>how much improvement over current option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 smtClean="0"/>
              <a:t>Compatibility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/>
              <a:t>compatible with existing systems, values, beliefs, ideas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 smtClean="0"/>
              <a:t>Complexity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/>
              <a:t>how hard is it to use the innovation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 err="1" smtClean="0"/>
              <a:t>Trialability</a:t>
            </a:r>
            <a:endParaRPr lang="en-US" sz="25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/>
              <a:t>ability of potential users to try on a limited basis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 err="1" smtClean="0"/>
              <a:t>Observability</a:t>
            </a:r>
            <a:r>
              <a:rPr lang="en-US" sz="2500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/>
              <a:t>degree to which innovation and results are observable by others</a:t>
            </a:r>
          </a:p>
          <a:p>
            <a:pPr eaLnBrk="1" hangingPunct="1">
              <a:lnSpc>
                <a:spcPct val="90000"/>
              </a:lnSpc>
            </a:pPr>
            <a:endParaRPr lang="en-US" sz="2500" dirty="0" smtClean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Factors Affecting Product Adoption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2927" y="1877292"/>
            <a:ext cx="731361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Usage Barriers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Existing habits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Value Barriers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No reason to change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Risk Barriers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Physical, economic, 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smtClean="0"/>
              <a:t>   social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Psychological Barriers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Cultural differences or image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CCBD0"/>
              </a:clrFrom>
              <a:clrTo>
                <a:srgbClr val="CCCB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77292"/>
            <a:ext cx="376237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Managing the Product Lifecycle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Role of Product Manager</a:t>
            </a:r>
          </a:p>
          <a:p>
            <a:pPr lvl="1" eaLnBrk="1" hangingPunct="1"/>
            <a:r>
              <a:rPr lang="en-US" dirty="0" smtClean="0"/>
              <a:t>Manages the marketing efforts of the products or brand in </a:t>
            </a:r>
          </a:p>
          <a:p>
            <a:pPr lvl="2"/>
            <a:r>
              <a:rPr lang="en-US" dirty="0" smtClean="0"/>
              <a:t>Modifying the Product</a:t>
            </a:r>
            <a:endParaRPr lang="en-US" dirty="0"/>
          </a:p>
          <a:p>
            <a:pPr lvl="2"/>
            <a:r>
              <a:rPr lang="en-US" dirty="0" smtClean="0"/>
              <a:t>Modifying the Market</a:t>
            </a:r>
          </a:p>
          <a:p>
            <a:pPr lvl="2"/>
            <a:r>
              <a:rPr lang="en-US" dirty="0" smtClean="0"/>
              <a:t>Repositioning the Product</a:t>
            </a:r>
          </a:p>
          <a:p>
            <a:pPr eaLnBrk="1" hangingPunct="1"/>
            <a:endParaRPr lang="en-US" dirty="0" smtClean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72" y="2395732"/>
            <a:ext cx="2286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Product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dirty="0" smtClean="0"/>
              <a:t>Changing the product’s characteristics</a:t>
            </a:r>
          </a:p>
          <a:p>
            <a:pPr lvl="2" eaLnBrk="1" hangingPunct="1">
              <a:buFont typeface="Wingdings" charset="2"/>
              <a:buNone/>
            </a:pPr>
            <a:endParaRPr lang="en-US" dirty="0" smtClean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7" y="2866356"/>
            <a:ext cx="2733963" cy="273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pic>
        <p:nvPicPr>
          <p:cNvPr id="1026" name="Picture 2" descr="http://3.bp.blogspot.com/_teTmNpnBdKM/TBAOGjsW1XI/AAAAAAAAAKw/mlIbzDF8tK0/s1600/Gluten+Free+Cafe+Chicken+Noodle+Sou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72" y="364374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6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Modifying the Market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585048"/>
            <a:ext cx="7316787" cy="5030787"/>
          </a:xfrm>
        </p:spPr>
        <p:txBody>
          <a:bodyPr/>
          <a:lstStyle/>
          <a:p>
            <a:pPr eaLnBrk="1" hangingPunct="1"/>
            <a:r>
              <a:rPr lang="en-US" dirty="0" smtClean="0"/>
              <a:t>Finding new users</a:t>
            </a:r>
          </a:p>
          <a:p>
            <a:pPr lvl="1" eaLnBrk="1" hangingPunct="1"/>
            <a:r>
              <a:rPr lang="en-US" dirty="0" smtClean="0"/>
              <a:t>E.g., VSC found a new customer</a:t>
            </a:r>
          </a:p>
          <a:p>
            <a:pPr lvl="1" eaLnBrk="1" hangingPunct="1">
              <a:buFont typeface="Wingdings" charset="2"/>
              <a:buNone/>
            </a:pPr>
            <a:r>
              <a:rPr lang="en-US" dirty="0" smtClean="0"/>
              <a:t>that was introduced to the</a:t>
            </a:r>
          </a:p>
          <a:p>
            <a:pPr lvl="1" eaLnBrk="1" hangingPunct="1">
              <a:buFont typeface="Wingdings" charset="2"/>
              <a:buNone/>
            </a:pPr>
            <a:r>
              <a:rPr lang="en-US" dirty="0" smtClean="0"/>
              <a:t>brand – younger, lower salary, </a:t>
            </a:r>
          </a:p>
          <a:p>
            <a:pPr eaLnBrk="1" hangingPunct="1">
              <a:buFont typeface="Wingdings" charset="2"/>
              <a:buNone/>
            </a:pPr>
            <a:endParaRPr lang="en-US" dirty="0" smtClean="0"/>
          </a:p>
          <a:p>
            <a:pPr lvl="2" eaLnBrk="1" hangingPunct="1"/>
            <a:r>
              <a:rPr lang="en-US" sz="2600" dirty="0" smtClean="0"/>
              <a:t>Increasing use</a:t>
            </a:r>
          </a:p>
          <a:p>
            <a:pPr lvl="3" eaLnBrk="1" hangingPunct="1"/>
            <a:r>
              <a:rPr lang="en-US" sz="2500" dirty="0" smtClean="0"/>
              <a:t>Use the product more frequently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56"/>
          <a:stretch>
            <a:fillRect/>
          </a:stretch>
        </p:blipFill>
        <p:spPr bwMode="auto">
          <a:xfrm>
            <a:off x="6104947" y="946584"/>
            <a:ext cx="17367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pic>
        <p:nvPicPr>
          <p:cNvPr id="1026" name="Picture 2" descr="http://blog.stack.com/wp-content/uploads/2012/10/2011-06-28_Chocolate_Milk_Thomas.Allison082-e1350931412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946" y="4994054"/>
            <a:ext cx="2809297" cy="186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nstablogsimages.com/images/2007/08/10/post-workout-milk_6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81" y="4606926"/>
            <a:ext cx="1879302" cy="200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9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447800"/>
            <a:ext cx="8083296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Creating New Use Situations</a:t>
            </a:r>
          </a:p>
          <a:p>
            <a:pPr lvl="1" eaLnBrk="1" hangingPunct="1"/>
            <a:r>
              <a:rPr lang="en-US" dirty="0" smtClean="0"/>
              <a:t>New use for existing product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Repositioning the Product</a:t>
            </a:r>
          </a:p>
          <a:p>
            <a:pPr lvl="1" eaLnBrk="1" hangingPunct="1"/>
            <a:r>
              <a:rPr lang="en-US" dirty="0" smtClean="0"/>
              <a:t>Change the place a product occupies in consumers’ minds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Reacting to competitor position</a:t>
            </a:r>
          </a:p>
          <a:p>
            <a:pPr lvl="1" eaLnBrk="1" hangingPunct="1"/>
            <a:r>
              <a:rPr lang="en-US" dirty="0" smtClean="0"/>
              <a:t>A competitor’s add is affecting you</a:t>
            </a:r>
          </a:p>
        </p:txBody>
      </p:sp>
      <p:sp>
        <p:nvSpPr>
          <p:cNvPr id="22531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Modifying the Market 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dirty="0" smtClean="0"/>
              <a:t>Dr. Morgan K. Ward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50" y="274638"/>
            <a:ext cx="1681210" cy="252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8631" y="5563969"/>
            <a:ext cx="229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Mercedes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1236" y="556396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BMW - Beats the Bends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9754" y="3671455"/>
            <a:ext cx="405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FUBU becomes FB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64" y="1546196"/>
            <a:ext cx="8645236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Reaching a new market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New customer base without </a:t>
            </a:r>
          </a:p>
          <a:p>
            <a:pPr marL="320040" lvl="1" indent="0" eaLnBrk="1" hangingPunct="1">
              <a:lnSpc>
                <a:spcPct val="9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prior experience with brand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Catching a rising trend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(Re)positioning in order to capture a strong market trend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Changing the value offered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Trading up or down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 smtClean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85" y="4489140"/>
            <a:ext cx="1928811" cy="236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Modifying the Market </a:t>
            </a:r>
          </a:p>
        </p:txBody>
      </p:sp>
      <p:pic>
        <p:nvPicPr>
          <p:cNvPr id="2050" name="Picture 2" descr="http://trendbriefings.s3.amazonaws.com/2011-12/BUOP-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62" y="2294342"/>
            <a:ext cx="3083507" cy="168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Callout 2"/>
          <p:cNvSpPr/>
          <p:nvPr/>
        </p:nvSpPr>
        <p:spPr>
          <a:xfrm rot="595680">
            <a:off x="6102033" y="491842"/>
            <a:ext cx="2715491" cy="2255163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PepsiCo India is test-marketing two products: Lehar </a:t>
            </a:r>
            <a:r>
              <a:rPr lang="en-US" sz="1400" dirty="0" err="1">
                <a:solidFill>
                  <a:schemeClr val="bg1"/>
                </a:solidFill>
              </a:rPr>
              <a:t>Gluco</a:t>
            </a:r>
            <a:r>
              <a:rPr lang="en-US" sz="1400" dirty="0">
                <a:solidFill>
                  <a:schemeClr val="bg1"/>
                </a:solidFill>
              </a:rPr>
              <a:t> Plus, a beverage with electrolytes and glucose, and Lehar Iron </a:t>
            </a:r>
            <a:r>
              <a:rPr lang="en-US" sz="1400" dirty="0" err="1">
                <a:solidFill>
                  <a:schemeClr val="bg1"/>
                </a:solidFill>
              </a:rPr>
              <a:t>Chusti</a:t>
            </a:r>
            <a:r>
              <a:rPr lang="en-US" sz="1400" dirty="0">
                <a:solidFill>
                  <a:schemeClr val="bg1"/>
                </a:solidFill>
              </a:rPr>
              <a:t>, a fortified iron snack. Both are aimed at consumers at the bottom of the pyramid — in urban (and rural) areas</a:t>
            </a:r>
          </a:p>
        </p:txBody>
      </p:sp>
    </p:spTree>
    <p:extLst>
      <p:ext uri="{BB962C8B-B14F-4D97-AF65-F5344CB8AC3E}">
        <p14:creationId xmlns:p14="http://schemas.microsoft.com/office/powerpoint/2010/main" val="156346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Branding and Brand Management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Branding</a:t>
            </a:r>
          </a:p>
          <a:p>
            <a:pPr lvl="1" eaLnBrk="1" hangingPunct="1"/>
            <a:r>
              <a:rPr lang="en-US" smtClean="0"/>
              <a:t>When an organization uses signals to articulate itself to customers  (e.g. name, phrase, symbol) </a:t>
            </a:r>
          </a:p>
          <a:p>
            <a:pPr lvl="1" eaLnBrk="1" hangingPunct="1">
              <a:buFont typeface="Wingdings" charset="2"/>
              <a:buNone/>
            </a:pPr>
            <a:endParaRPr lang="en-US" smtClean="0"/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025487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54" y="2549237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4" y="3250891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Brand Personality &amp; Equity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Brand Personality</a:t>
            </a:r>
          </a:p>
          <a:p>
            <a:pPr lvl="1" eaLnBrk="1" hangingPunct="1"/>
            <a:r>
              <a:rPr lang="en-US" smtClean="0"/>
              <a:t>Human characteristics associated with the brand</a:t>
            </a:r>
          </a:p>
          <a:p>
            <a:pPr lvl="1" eaLnBrk="1" hangingPunct="1">
              <a:buFont typeface="Wingdings" charset="2"/>
              <a:buNone/>
            </a:pPr>
            <a:endParaRPr lang="en-US" smtClean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1" y="2503488"/>
            <a:ext cx="228600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81325"/>
            <a:ext cx="31242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981325"/>
            <a:ext cx="18192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the “Personality” 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TIME Magazine </a:t>
            </a:r>
            <a:r>
              <a:rPr lang="en-US" dirty="0" smtClean="0"/>
              <a:t>–loves politics, full of ‘fun facts,’ masculine, enjoys debating and bringing up loaded issues to see how people react</a:t>
            </a:r>
            <a:endParaRPr lang="en-US" dirty="0"/>
          </a:p>
          <a:p>
            <a:r>
              <a:rPr lang="en-US" b="1" dirty="0" smtClean="0"/>
              <a:t>ESPN</a:t>
            </a:r>
          </a:p>
          <a:p>
            <a:endParaRPr lang="en-US" b="1" dirty="0" smtClean="0"/>
          </a:p>
          <a:p>
            <a:r>
              <a:rPr lang="en-US" b="1" dirty="0" smtClean="0"/>
              <a:t>Dell</a:t>
            </a:r>
          </a:p>
          <a:p>
            <a:pPr lvl="1"/>
            <a:r>
              <a:rPr lang="en-US" b="1" dirty="0" smtClean="0">
                <a:hlinkClick r:id="rId2"/>
              </a:rPr>
              <a:t>Flying Girl</a:t>
            </a:r>
            <a:endParaRPr lang="en-US" b="1" dirty="0" smtClean="0"/>
          </a:p>
          <a:p>
            <a:pPr lvl="1"/>
            <a:r>
              <a:rPr lang="en-US" b="1" dirty="0" smtClean="0">
                <a:hlinkClick r:id="rId3"/>
              </a:rPr>
              <a:t>Mac </a:t>
            </a:r>
            <a:r>
              <a:rPr lang="en-US" b="1" dirty="0" err="1" smtClean="0">
                <a:hlinkClick r:id="rId3"/>
              </a:rPr>
              <a:t>vs</a:t>
            </a:r>
            <a:r>
              <a:rPr lang="en-US" b="1" dirty="0" smtClean="0">
                <a:hlinkClick r:id="rId3"/>
              </a:rPr>
              <a:t> PC personality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Whole Foods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2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Product Life Cycle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Diffusion of Innovation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Branding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Brand Equity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3588" y="1519382"/>
            <a:ext cx="7313612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The added value a brand name gives to a product BEYOND the functional benefits provided</a:t>
            </a:r>
          </a:p>
          <a:p>
            <a:pPr lvl="1" eaLnBrk="1" hangingPunct="1"/>
            <a:r>
              <a:rPr lang="en-US" dirty="0" smtClean="0"/>
              <a:t>Similar to “goodwill” </a:t>
            </a:r>
          </a:p>
          <a:p>
            <a:pPr eaLnBrk="1" hangingPunct="1"/>
            <a:r>
              <a:rPr lang="en-US" dirty="0" smtClean="0"/>
              <a:t>Benefits of Brand Equity</a:t>
            </a:r>
          </a:p>
          <a:p>
            <a:pPr lvl="1" eaLnBrk="1" hangingPunct="1"/>
            <a:r>
              <a:rPr lang="en-US" dirty="0" smtClean="0"/>
              <a:t>Competitive </a:t>
            </a:r>
          </a:p>
          <a:p>
            <a:pPr lvl="1" eaLnBrk="1" hangingPunct="1">
              <a:buFont typeface="Wingdings" charset="2"/>
              <a:buNone/>
            </a:pPr>
            <a:r>
              <a:rPr lang="en-US" dirty="0" smtClean="0"/>
              <a:t>  advantage</a:t>
            </a:r>
          </a:p>
          <a:p>
            <a:pPr lvl="1" eaLnBrk="1" hangingPunct="1"/>
            <a:r>
              <a:rPr lang="en-US" dirty="0" smtClean="0"/>
              <a:t>Higher $$$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r="14999"/>
          <a:stretch>
            <a:fillRect/>
          </a:stretch>
        </p:blipFill>
        <p:spPr bwMode="auto">
          <a:xfrm>
            <a:off x="6086764" y="2729932"/>
            <a:ext cx="2057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182" y="3576782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3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 Equity + Brand Personality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While many trends are all about the new, it’s always worth remembering that success in business in the end is </a:t>
            </a:r>
            <a:r>
              <a:rPr lang="en-US" dirty="0" smtClean="0"/>
              <a:t>about </a:t>
            </a:r>
            <a:r>
              <a:rPr lang="en-US" b="1" dirty="0"/>
              <a:t>being aligned with consumer culture </a:t>
            </a:r>
            <a:r>
              <a:rPr lang="en-US" dirty="0"/>
              <a:t>than just being aware of ‘new’ techniques and technologies.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3074" name="Picture 2" descr="http://payload102.cargocollective.com/1/9/292522/4355959/ts-1600_44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57" y="3845068"/>
            <a:ext cx="3722874" cy="247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045527" y="3228107"/>
            <a:ext cx="4003964" cy="18565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In July 2011, US based fast food retailer Domino’s launched a month-long promotional campaign in New York. Hiring out a huge billboard space in Times Square, the brand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livestreamed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(good and 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bad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) customer feedback given via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Twitter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 descr="http://trendbriefings.s3.amazonaws.com/2012-03/domin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94" y="3466664"/>
            <a:ext cx="4191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228600" y="4090022"/>
            <a:ext cx="8763000" cy="1676400"/>
          </a:xfrm>
          <a:prstGeom prst="rect">
            <a:avLst/>
          </a:prstGeom>
          <a:solidFill>
            <a:schemeClr val="accent1">
              <a:alpha val="5098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Picking a Good Brand name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Product Benefits </a:t>
            </a:r>
          </a:p>
          <a:p>
            <a:pPr eaLnBrk="1" hangingPunct="1"/>
            <a:r>
              <a:rPr lang="en-US" dirty="0" smtClean="0"/>
              <a:t>Memorable, Distinctive, Positive</a:t>
            </a:r>
          </a:p>
          <a:p>
            <a:pPr eaLnBrk="1" hangingPunct="1"/>
            <a:r>
              <a:rPr lang="en-US" dirty="0" smtClean="0"/>
              <a:t>Fit the company</a:t>
            </a:r>
          </a:p>
          <a:p>
            <a:pPr eaLnBrk="1" hangingPunct="1"/>
            <a:r>
              <a:rPr lang="en-US" dirty="0" smtClean="0"/>
              <a:t>No legal restrictions</a:t>
            </a:r>
          </a:p>
          <a:p>
            <a:pPr eaLnBrk="1" hangingPunct="1"/>
            <a:r>
              <a:rPr lang="en-US" dirty="0" smtClean="0"/>
              <a:t>Simple (possibly emotional)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228600" y="4150347"/>
            <a:ext cx="96774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/>
              <a:t>Which ones of these work? Why or Why not? 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dirty="0"/>
              <a:t>Apple			- Pantene		- </a:t>
            </a:r>
            <a:r>
              <a:rPr lang="en-US" dirty="0" err="1"/>
              <a:t>Tiguan</a:t>
            </a:r>
            <a:r>
              <a:rPr lang="en-US" dirty="0"/>
              <a:t> by Volkswagen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dirty="0"/>
              <a:t>Starbucks		- Old Spice		- </a:t>
            </a:r>
            <a:r>
              <a:rPr lang="en-US" dirty="0" err="1"/>
              <a:t>Yatt'it</a:t>
            </a:r>
            <a:r>
              <a:rPr lang="en-US" dirty="0"/>
              <a:t> (online </a:t>
            </a:r>
            <a:r>
              <a:rPr lang="en-US" dirty="0" smtClean="0"/>
              <a:t>travel community)</a:t>
            </a:r>
            <a:endParaRPr lang="en-US" dirty="0"/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dirty="0"/>
              <a:t>St. Bernard's  Sports	- The “W” </a:t>
            </a:r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Branding Strategies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Multiproduct Branding</a:t>
            </a:r>
          </a:p>
          <a:p>
            <a:pPr lvl="1" eaLnBrk="1" hangingPunct="1"/>
            <a:r>
              <a:rPr lang="en-US" smtClean="0"/>
              <a:t>Uses one name for all of its Branding</a:t>
            </a:r>
          </a:p>
          <a:p>
            <a:pPr lvl="1" eaLnBrk="1" hangingPunct="1">
              <a:buFont typeface="Wingdings" charset="2"/>
              <a:buNone/>
            </a:pPr>
            <a:endParaRPr lang="en-US" smtClean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9" y="4159250"/>
            <a:ext cx="2895600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709" y="2406650"/>
            <a:ext cx="2181225" cy="153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09" y="3854450"/>
            <a:ext cx="13239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4464050"/>
            <a:ext cx="12382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09" y="2559050"/>
            <a:ext cx="3048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Multiproduct Branding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Advantages</a:t>
            </a:r>
          </a:p>
          <a:p>
            <a:pPr lvl="1" eaLnBrk="1" hangingPunct="1"/>
            <a:r>
              <a:rPr lang="en-US" smtClean="0"/>
              <a:t>If customer has 1 positive experience, transfer of positive attitude to other products</a:t>
            </a:r>
          </a:p>
          <a:p>
            <a:pPr lvl="1" eaLnBrk="1" hangingPunct="1"/>
            <a:r>
              <a:rPr lang="en-US" smtClean="0"/>
              <a:t>Enables line extensions</a:t>
            </a:r>
          </a:p>
          <a:p>
            <a:pPr eaLnBrk="1" hangingPunct="1"/>
            <a:r>
              <a:rPr lang="en-US" smtClean="0"/>
              <a:t>Disadvantages</a:t>
            </a:r>
          </a:p>
          <a:p>
            <a:pPr lvl="1" eaLnBrk="1" hangingPunct="1"/>
            <a:r>
              <a:rPr lang="en-US" smtClean="0"/>
              <a:t>Brand confusion</a:t>
            </a:r>
          </a:p>
          <a:p>
            <a:pPr lvl="1" eaLnBrk="1" hangingPunct="1"/>
            <a:r>
              <a:rPr lang="en-US" smtClean="0"/>
              <a:t>One bad experience can ALSO bleed over to all other brands 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Branding Strategies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Multibranding Products</a:t>
            </a:r>
          </a:p>
          <a:p>
            <a:pPr lvl="1" eaLnBrk="1" hangingPunct="1"/>
            <a:r>
              <a:rPr lang="en-US" smtClean="0"/>
              <a:t>Each product has distinct name</a:t>
            </a:r>
          </a:p>
          <a:p>
            <a:pPr lvl="1" eaLnBrk="1" hangingPunct="1">
              <a:buFont typeface="Wingdings" charset="2"/>
              <a:buNone/>
            </a:pPr>
            <a:endParaRPr lang="en-US" smtClean="0"/>
          </a:p>
        </p:txBody>
      </p:sp>
      <p:pic>
        <p:nvPicPr>
          <p:cNvPr id="3174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6" y="3124489"/>
            <a:ext cx="8839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9" name="Text Box 11"/>
          <p:cNvSpPr txBox="1">
            <a:spLocks noChangeArrowheads="1"/>
          </p:cNvSpPr>
          <p:nvPr/>
        </p:nvSpPr>
        <p:spPr bwMode="auto">
          <a:xfrm>
            <a:off x="847436" y="2606964"/>
            <a:ext cx="3886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P&amp;G employs this strategy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Multibranding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Each brand is unique and no risk that one failure would affect another products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Porducts don’t all have to “work together” 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Disadvantages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Company has to generate marketing and consumer recognition of each brand individually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Branding Strategies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Private Branding</a:t>
            </a:r>
          </a:p>
          <a:p>
            <a:pPr lvl="1" eaLnBrk="1" hangingPunct="1"/>
            <a:r>
              <a:rPr lang="en-US" smtClean="0"/>
              <a:t>Manufacturers sells the brand under the brand name of wholesaler or retailer</a:t>
            </a:r>
          </a:p>
          <a:p>
            <a:pPr lvl="1" eaLnBrk="1" hangingPunct="1">
              <a:buFont typeface="Wingdings" charset="2"/>
              <a:buNone/>
            </a:pPr>
            <a:endParaRPr lang="en-US" smtClean="0"/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914400" y="2894950"/>
            <a:ext cx="6248400" cy="243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/>
              <a:t>Wal-Mart has private labels including: </a:t>
            </a:r>
          </a:p>
          <a:p>
            <a:pPr>
              <a:spcBef>
                <a:spcPct val="50000"/>
              </a:spcBef>
            </a:pPr>
            <a:r>
              <a:rPr lang="en-US" dirty="0"/>
              <a:t>Great Value</a:t>
            </a:r>
          </a:p>
          <a:p>
            <a:pPr>
              <a:spcBef>
                <a:spcPct val="50000"/>
              </a:spcBef>
            </a:pPr>
            <a:r>
              <a:rPr lang="en-US" dirty="0"/>
              <a:t>Equate</a:t>
            </a:r>
          </a:p>
          <a:p>
            <a:pPr>
              <a:spcBef>
                <a:spcPct val="50000"/>
              </a:spcBef>
            </a:pPr>
            <a:r>
              <a:rPr lang="en-US" dirty="0"/>
              <a:t>Sam's Choice</a:t>
            </a:r>
          </a:p>
          <a:p>
            <a:pPr>
              <a:spcBef>
                <a:spcPct val="50000"/>
              </a:spcBef>
            </a:pPr>
            <a:r>
              <a:rPr lang="en-US" dirty="0"/>
              <a:t>Wal-Mart </a:t>
            </a:r>
          </a:p>
          <a:p>
            <a:pPr>
              <a:spcBef>
                <a:spcPct val="50000"/>
              </a:spcBef>
            </a:pPr>
            <a:r>
              <a:rPr lang="en-US" dirty="0"/>
              <a:t>Member's Mark (Sam's Club) </a:t>
            </a:r>
          </a:p>
        </p:txBody>
      </p:sp>
      <p:pic>
        <p:nvPicPr>
          <p:cNvPr id="3379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454" y="3424382"/>
            <a:ext cx="30480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Branding Strategies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Mixed branding</a:t>
            </a:r>
          </a:p>
          <a:p>
            <a:pPr lvl="1" eaLnBrk="1" hangingPunct="1"/>
            <a:r>
              <a:rPr lang="en-US" smtClean="0"/>
              <a:t>The firm markets products under own name and that of the reseller b/c the segment is “attached” to the reseller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are the stages of the product life cycle?</a:t>
            </a:r>
          </a:p>
          <a:p>
            <a:r>
              <a:rPr lang="en-US" dirty="0" smtClean="0"/>
              <a:t>What are the factors affecting product adoption?</a:t>
            </a:r>
          </a:p>
          <a:p>
            <a:r>
              <a:rPr lang="en-US" dirty="0" smtClean="0"/>
              <a:t>What is brand equity?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Product Lifecycle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Different stages the product goes through in the marketplace</a:t>
            </a:r>
          </a:p>
          <a:p>
            <a:pPr lvl="1" eaLnBrk="1" hangingPunct="1"/>
            <a:r>
              <a:rPr lang="en-US" smtClean="0"/>
              <a:t>Introduction</a:t>
            </a:r>
          </a:p>
          <a:p>
            <a:pPr lvl="1" eaLnBrk="1" hangingPunct="1"/>
            <a:r>
              <a:rPr lang="en-US" smtClean="0"/>
              <a:t>Growth </a:t>
            </a:r>
          </a:p>
          <a:p>
            <a:pPr lvl="1" eaLnBrk="1" hangingPunct="1"/>
            <a:r>
              <a:rPr lang="en-US" smtClean="0"/>
              <a:t>Maturity</a:t>
            </a:r>
          </a:p>
          <a:p>
            <a:pPr lvl="1" eaLnBrk="1" hangingPunct="1"/>
            <a:r>
              <a:rPr lang="en-US" smtClean="0"/>
              <a:t>Decline</a:t>
            </a:r>
          </a:p>
        </p:txBody>
      </p:sp>
      <p:pic>
        <p:nvPicPr>
          <p:cNvPr id="5124" name="Picture 4" descr="Fig1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145" y="2130425"/>
            <a:ext cx="388937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Stage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04" y="1620334"/>
            <a:ext cx="7313613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Occurs when product is first introduced </a:t>
            </a:r>
          </a:p>
          <a:p>
            <a:pPr lvl="1" eaLnBrk="1" hangingPunct="1"/>
            <a:r>
              <a:rPr lang="en-US" dirty="0" smtClean="0"/>
              <a:t>Slow sales growth</a:t>
            </a:r>
          </a:p>
          <a:p>
            <a:pPr lvl="1" eaLnBrk="1" hangingPunct="1"/>
            <a:r>
              <a:rPr lang="en-US" dirty="0" smtClean="0"/>
              <a:t>Profit is minimal</a:t>
            </a:r>
          </a:p>
          <a:p>
            <a:pPr lvl="1" eaLnBrk="1" hangingPunct="1"/>
            <a:r>
              <a:rPr lang="en-US" dirty="0" smtClean="0"/>
              <a:t>Create Consumer TRIAL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BEEE9058-9607-1947-8BA0-61434F010E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</p:spPr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27191" r="22909" b="30465"/>
          <a:stretch/>
        </p:blipFill>
        <p:spPr bwMode="auto">
          <a:xfrm>
            <a:off x="2313710" y="3373303"/>
            <a:ext cx="6373090" cy="27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73381" y="3297380"/>
            <a:ext cx="1371600" cy="4433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Introducing A New Product is Difficult: Consumers Aren’t Always Paying Attention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5" t="19232" r="21000" b="8040"/>
          <a:stretch/>
        </p:blipFill>
        <p:spPr bwMode="auto">
          <a:xfrm>
            <a:off x="914400" y="1538266"/>
            <a:ext cx="7772400" cy="534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2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596" y="274638"/>
            <a:ext cx="908860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Products Launches That People Remembered 2012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454727"/>
            <a:ext cx="8839200" cy="4572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Amazon’s Kindle Fire </a:t>
            </a:r>
            <a:r>
              <a:rPr lang="en-US" dirty="0" smtClean="0"/>
              <a:t> -  30</a:t>
            </a:r>
            <a:r>
              <a:rPr lang="en-US" dirty="0"/>
              <a:t>% </a:t>
            </a:r>
            <a:r>
              <a:rPr lang="en-US" dirty="0" smtClean="0"/>
              <a:t>remember </a:t>
            </a:r>
            <a:r>
              <a:rPr lang="en-US" dirty="0"/>
              <a:t>the </a:t>
            </a:r>
            <a:r>
              <a:rPr lang="en-US" dirty="0" smtClean="0"/>
              <a:t>launch</a:t>
            </a:r>
          </a:p>
          <a:p>
            <a:pPr lvl="1"/>
            <a:r>
              <a:rPr lang="en-US" dirty="0" smtClean="0">
                <a:hlinkClick r:id="rId2"/>
              </a:rPr>
              <a:t>How Did They Launch the Most Memorable New Product of 2012?</a:t>
            </a:r>
            <a:endParaRPr lang="en-US" dirty="0" smtClean="0"/>
          </a:p>
          <a:p>
            <a:r>
              <a:rPr lang="en-US" dirty="0" smtClean="0"/>
              <a:t>Taco </a:t>
            </a:r>
            <a:r>
              <a:rPr lang="en-US" dirty="0"/>
              <a:t>Bell’s Doritos Locos Taco </a:t>
            </a:r>
            <a:r>
              <a:rPr lang="en-US" dirty="0" smtClean="0"/>
              <a:t>(18.8%) – biggest success for brand</a:t>
            </a:r>
          </a:p>
          <a:p>
            <a:pPr lvl="1"/>
            <a:r>
              <a:rPr lang="en-US" i="1" dirty="0"/>
              <a:t>sold 100 million Doritos Locos Tacos in about 10 weeks </a:t>
            </a:r>
            <a:endParaRPr lang="en-US" i="1" dirty="0" smtClean="0"/>
          </a:p>
          <a:p>
            <a:r>
              <a:rPr lang="en-US" dirty="0" smtClean="0"/>
              <a:t>Tide </a:t>
            </a:r>
            <a:r>
              <a:rPr lang="en-US" dirty="0"/>
              <a:t>Pods </a:t>
            </a:r>
            <a:r>
              <a:rPr lang="en-US" dirty="0" smtClean="0"/>
              <a:t>(15.6%),</a:t>
            </a:r>
          </a:p>
          <a:p>
            <a:r>
              <a:rPr lang="en-US" dirty="0" smtClean="0"/>
              <a:t>Pepsi </a:t>
            </a:r>
            <a:r>
              <a:rPr lang="en-US" dirty="0"/>
              <a:t>Next </a:t>
            </a:r>
            <a:r>
              <a:rPr lang="en-US" dirty="0" smtClean="0"/>
              <a:t>(13%)</a:t>
            </a:r>
          </a:p>
          <a:p>
            <a:r>
              <a:rPr lang="en-US" dirty="0" smtClean="0"/>
              <a:t>Samsung </a:t>
            </a:r>
            <a:r>
              <a:rPr lang="en-US" dirty="0"/>
              <a:t>Galaxy Note </a:t>
            </a:r>
            <a:r>
              <a:rPr lang="en-US" dirty="0" smtClean="0"/>
              <a:t>(11.7%)</a:t>
            </a:r>
          </a:p>
          <a:p>
            <a:r>
              <a:rPr lang="en-US" dirty="0" smtClean="0"/>
              <a:t>the </a:t>
            </a:r>
            <a:r>
              <a:rPr lang="en-US" dirty="0"/>
              <a:t>all-new iPod Nano </a:t>
            </a:r>
            <a:r>
              <a:rPr lang="en-US" dirty="0" smtClean="0"/>
              <a:t>(10.6%)</a:t>
            </a:r>
          </a:p>
          <a:p>
            <a:r>
              <a:rPr lang="en-US" dirty="0" smtClean="0"/>
              <a:t>Nintendo’s </a:t>
            </a:r>
            <a:r>
              <a:rPr lang="en-US" dirty="0"/>
              <a:t>Wii U </a:t>
            </a:r>
            <a:r>
              <a:rPr lang="en-US" dirty="0" smtClean="0"/>
              <a:t>(8.2%)</a:t>
            </a:r>
          </a:p>
          <a:p>
            <a:r>
              <a:rPr lang="en-US" dirty="0" smtClean="0"/>
              <a:t>Taco </a:t>
            </a:r>
            <a:r>
              <a:rPr lang="en-US" dirty="0"/>
              <a:t>Bell Cantina Bowl (</a:t>
            </a:r>
            <a:r>
              <a:rPr lang="en-US" dirty="0" smtClean="0"/>
              <a:t>7.1%)</a:t>
            </a:r>
          </a:p>
          <a:p>
            <a:r>
              <a:rPr lang="en-US" dirty="0" smtClean="0"/>
              <a:t>Duncan </a:t>
            </a:r>
            <a:r>
              <a:rPr lang="en-US" dirty="0"/>
              <a:t>Hines Frosting Creations </a:t>
            </a:r>
            <a:r>
              <a:rPr lang="en-US" dirty="0" smtClean="0"/>
              <a:t>(5.7%)</a:t>
            </a:r>
          </a:p>
          <a:p>
            <a:r>
              <a:rPr lang="en-US" dirty="0" smtClean="0"/>
              <a:t> McDonald’s </a:t>
            </a:r>
            <a:r>
              <a:rPr lang="en-US" dirty="0"/>
              <a:t>Chicken </a:t>
            </a:r>
            <a:r>
              <a:rPr lang="en-US" dirty="0" err="1"/>
              <a:t>McBites</a:t>
            </a:r>
            <a:r>
              <a:rPr lang="en-US" dirty="0"/>
              <a:t> </a:t>
            </a:r>
            <a:r>
              <a:rPr lang="en-US" dirty="0" smtClean="0"/>
              <a:t>(4.9</a:t>
            </a:r>
            <a:r>
              <a:rPr lang="en-US" dirty="0"/>
              <a:t>%).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3" y="846135"/>
            <a:ext cx="9073897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 Fast Food: </a:t>
            </a:r>
            <a:r>
              <a:rPr lang="en-US" b="1" i="1" dirty="0" smtClean="0"/>
              <a:t>Taco </a:t>
            </a:r>
            <a:r>
              <a:rPr lang="en-US" b="1" i="1" dirty="0"/>
              <a:t>Bell </a:t>
            </a:r>
            <a:r>
              <a:rPr lang="en-US" b="1" i="1" dirty="0" smtClean="0"/>
              <a:t>Doritos Locos </a:t>
            </a:r>
            <a:r>
              <a:rPr lang="en-US" b="1" i="1" dirty="0"/>
              <a:t>Tacos </a:t>
            </a:r>
            <a:r>
              <a:rPr lang="en-US" dirty="0"/>
              <a:t>is the clear new product launch </a:t>
            </a:r>
            <a:r>
              <a:rPr lang="en-US" dirty="0" smtClean="0"/>
              <a:t>winner, dominating </a:t>
            </a:r>
            <a:r>
              <a:rPr lang="en-US" dirty="0"/>
              <a:t>both awareness and conversion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6" t="22949" r="21636" b="22667"/>
          <a:stretch/>
        </p:blipFill>
        <p:spPr bwMode="auto">
          <a:xfrm>
            <a:off x="361047" y="2195944"/>
            <a:ext cx="8049491" cy="466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2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quity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ＭＳ ゴシック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ヒラギノ明朝 Pro W3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Equity.thmx</Template>
  <TotalTime>1309</TotalTime>
  <Words>1734</Words>
  <Application>Microsoft Office PowerPoint</Application>
  <PresentationFormat>On-screen Show (4:3)</PresentationFormat>
  <Paragraphs>375</Paragraphs>
  <Slides>49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Equity</vt:lpstr>
      <vt:lpstr>Chapter 11: Managing Products and Brands</vt:lpstr>
      <vt:lpstr>Marketing Strategy Overview – Basic Structure</vt:lpstr>
      <vt:lpstr>Trivia:</vt:lpstr>
      <vt:lpstr>Preview</vt:lpstr>
      <vt:lpstr>Product Lifecycle</vt:lpstr>
      <vt:lpstr>Introduction Stage</vt:lpstr>
      <vt:lpstr>Introducing A New Product is Difficult: Consumers Aren’t Always Paying Attention</vt:lpstr>
      <vt:lpstr>Products Launches That People Remembered 2012</vt:lpstr>
      <vt:lpstr>In Fast Food: Taco Bell Doritos Locos Tacos is the clear new product launch winner, dominating both awareness and conversion  </vt:lpstr>
      <vt:lpstr>Product Life Cycle Curve</vt:lpstr>
      <vt:lpstr>The Overnight Test Drive</vt:lpstr>
      <vt:lpstr>Product Life Cycle Curve</vt:lpstr>
      <vt:lpstr>Growth Stage</vt:lpstr>
      <vt:lpstr>During the Growth Stage</vt:lpstr>
      <vt:lpstr>New Toothpaste – 2012 (Luxury)</vt:lpstr>
      <vt:lpstr>Product Life Cycle Curve</vt:lpstr>
      <vt:lpstr>Maturity Stage</vt:lpstr>
      <vt:lpstr>Product Life Cycle Curve</vt:lpstr>
      <vt:lpstr>Decline Stage</vt:lpstr>
      <vt:lpstr>JCPenney</vt:lpstr>
      <vt:lpstr>Deletion and Harvest</vt:lpstr>
      <vt:lpstr>Starbucks</vt:lpstr>
      <vt:lpstr>Dimensions of Product Life Cycle</vt:lpstr>
      <vt:lpstr>PLC for different product types</vt:lpstr>
      <vt:lpstr>High VS. Low Learning Product </vt:lpstr>
      <vt:lpstr>Fashion Product</vt:lpstr>
      <vt:lpstr>Fad vs. Trend?</vt:lpstr>
      <vt:lpstr>PowerPoint Presentation</vt:lpstr>
      <vt:lpstr>Diffusion of Innovation</vt:lpstr>
      <vt:lpstr>Factors Affecting Adoption Rate for Innovations</vt:lpstr>
      <vt:lpstr>Factors Affecting Product Adoption</vt:lpstr>
      <vt:lpstr>Managing the Product Lifecycle</vt:lpstr>
      <vt:lpstr>Modifying the Product</vt:lpstr>
      <vt:lpstr>Modifying the Market </vt:lpstr>
      <vt:lpstr>Modifying the Market </vt:lpstr>
      <vt:lpstr>Modifying the Market </vt:lpstr>
      <vt:lpstr>Branding and Brand Management</vt:lpstr>
      <vt:lpstr>Brand Personality &amp; Equity</vt:lpstr>
      <vt:lpstr>Describe the “Personality” of</vt:lpstr>
      <vt:lpstr>Brand Equity</vt:lpstr>
      <vt:lpstr>Brand Equity + Brand Personality</vt:lpstr>
      <vt:lpstr>Picking a Good Brand name</vt:lpstr>
      <vt:lpstr>Branding Strategies</vt:lpstr>
      <vt:lpstr>Multiproduct Branding</vt:lpstr>
      <vt:lpstr>Branding Strategies</vt:lpstr>
      <vt:lpstr>Multibranding</vt:lpstr>
      <vt:lpstr>Branding Strategies</vt:lpstr>
      <vt:lpstr>Branding Strategies</vt:lpstr>
      <vt:lpstr>Review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Creating Customer Relationships and Value Through Marketing</dc:title>
  <dc:creator>Tareen Rahman</dc:creator>
  <cp:lastModifiedBy>morgan</cp:lastModifiedBy>
  <cp:revision>171</cp:revision>
  <dcterms:created xsi:type="dcterms:W3CDTF">2011-10-04T05:54:47Z</dcterms:created>
  <dcterms:modified xsi:type="dcterms:W3CDTF">2013-03-26T18:48:20Z</dcterms:modified>
</cp:coreProperties>
</file>